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52904-BE1D-47BD-A88C-B6662AD3EF0E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2C7CF-0281-4E32-912A-5D3303348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5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7868" indent="-27994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9797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7716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5635" indent="-223959" defTabSz="91450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3554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1472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59391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07310" indent="-223959" defTabSz="9145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F59A0BB-5B84-4203-BFC6-FEBD2605D912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Priming is basically pre-teaching (learning about what you are going to do)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66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26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3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59210-60DD-4A76-BFC7-3B7CA1F5A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72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4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51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1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0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61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84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9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7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44D37-17E8-49EA-90AB-829577211AC6}" type="datetimeFigureOut">
              <a:rPr lang="en-US" smtClean="0"/>
              <a:t>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2CBC6-EAB7-42DC-9053-AB11EC2F7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0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610600" cy="1447800"/>
          </a:xfrm>
        </p:spPr>
        <p:txBody>
          <a:bodyPr/>
          <a:lstStyle/>
          <a:p>
            <a:pPr eaLnBrk="1" hangingPunct="1"/>
            <a:r>
              <a:rPr lang="en-US" dirty="0" smtClean="0"/>
              <a:t>Step 4: 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305800" cy="464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b="1" dirty="0" smtClean="0"/>
              <a:t>CAPS</a:t>
            </a:r>
          </a:p>
          <a:p>
            <a:pPr algn="ctr" eaLnBrk="1" hangingPunct="1">
              <a:buFontTx/>
              <a:buNone/>
            </a:pPr>
            <a:r>
              <a:rPr lang="en-US" sz="4400" b="1" dirty="0" smtClean="0"/>
              <a:t>Comprehensive Autism Planning</a:t>
            </a:r>
          </a:p>
          <a:p>
            <a:pPr algn="ctr" eaLnBrk="1" hangingPunct="1">
              <a:buFontTx/>
              <a:buNone/>
            </a:pPr>
            <a:r>
              <a:rPr lang="en-US" sz="4400" b="1" dirty="0" smtClean="0"/>
              <a:t> System </a:t>
            </a:r>
          </a:p>
          <a:p>
            <a:pPr algn="ctr" eaLnBrk="1" hangingPunct="1">
              <a:buFontTx/>
              <a:buNone/>
            </a:pPr>
            <a:r>
              <a:rPr lang="en-US" sz="4400" dirty="0" smtClean="0"/>
              <a:t>Making the Program a Reality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30052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898194181"/>
              </p:ext>
            </p:extLst>
          </p:nvPr>
        </p:nvGraphicFramePr>
        <p:xfrm>
          <a:off x="0" y="1219200"/>
          <a:ext cx="9144000" cy="4876801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9688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9689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9690" name="Text Box 58"/>
          <p:cNvSpPr txBox="1">
            <a:spLocks noChangeArrowheads="1"/>
          </p:cNvSpPr>
          <p:nvPr/>
        </p:nvSpPr>
        <p:spPr bwMode="auto">
          <a:xfrm>
            <a:off x="-114300" y="5981759"/>
            <a:ext cx="937260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How will the student generalize each skill into different environments/situations?</a:t>
            </a:r>
          </a:p>
        </p:txBody>
      </p:sp>
      <p:sp>
        <p:nvSpPr>
          <p:cNvPr id="130107" name="Line 59"/>
          <p:cNvSpPr>
            <a:spLocks noChangeShapeType="1"/>
          </p:cNvSpPr>
          <p:nvPr/>
        </p:nvSpPr>
        <p:spPr bwMode="auto">
          <a:xfrm flipV="1">
            <a:off x="4572000" y="2209800"/>
            <a:ext cx="388620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0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0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49156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441404664"/>
              </p:ext>
            </p:extLst>
          </p:nvPr>
        </p:nvGraphicFramePr>
        <p:xfrm>
          <a:off x="0" y="838200"/>
          <a:ext cx="9144000" cy="5715000"/>
        </p:xfrm>
        <a:graphic>
          <a:graphicData uri="http://schemas.openxmlformats.org/drawingml/2006/table">
            <a:tbl>
              <a:tblPr/>
              <a:tblGrid>
                <a:gridCol w="1066800"/>
                <a:gridCol w="990600"/>
                <a:gridCol w="1066800"/>
                <a:gridCol w="1281113"/>
                <a:gridCol w="1081087"/>
                <a:gridCol w="1497013"/>
                <a:gridCol w="1093787"/>
                <a:gridCol w="1066800"/>
              </a:tblGrid>
              <a:tr h="1344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70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Independent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713" name="Rectangle 33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71714" name="Text Box 34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9187" name="Text Box 35"/>
          <p:cNvSpPr txBox="1">
            <a:spLocks noChangeArrowheads="1"/>
          </p:cNvSpPr>
          <p:nvPr/>
        </p:nvSpPr>
        <p:spPr bwMode="auto">
          <a:xfrm>
            <a:off x="1066800" y="2286000"/>
            <a:ext cx="99060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/>
              <a:t>Task completion</a:t>
            </a:r>
          </a:p>
          <a:p>
            <a:pPr eaLnBrk="1" hangingPunct="1"/>
            <a:endParaRPr lang="en-US" sz="1200"/>
          </a:p>
          <a:p>
            <a:pPr eaLnBrk="1" hangingPunct="1"/>
            <a:r>
              <a:rPr lang="en-US" sz="1200" b="1"/>
              <a:t>Taken from prioritized UCC items #1, 9,25,28,39,42,53 and 89</a:t>
            </a:r>
          </a:p>
        </p:txBody>
      </p:sp>
      <p:sp>
        <p:nvSpPr>
          <p:cNvPr id="49188" name="Text Box 36"/>
          <p:cNvSpPr txBox="1">
            <a:spLocks noChangeArrowheads="1"/>
          </p:cNvSpPr>
          <p:nvPr/>
        </p:nvSpPr>
        <p:spPr bwMode="auto">
          <a:xfrm>
            <a:off x="2057400" y="2133600"/>
            <a:ext cx="106680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Task organizer (prompt to use)</a:t>
            </a:r>
          </a:p>
          <a:p>
            <a:pPr eaLnBrk="1" hangingPunct="1">
              <a:buFontTx/>
              <a:buChar char="•"/>
            </a:pPr>
            <a:r>
              <a:rPr lang="en-US" sz="1200"/>
              <a:t>Organization calendar (prompt to use)</a:t>
            </a:r>
          </a:p>
          <a:p>
            <a:pPr eaLnBrk="1" hangingPunct="1">
              <a:buFontTx/>
              <a:buChar char="•"/>
            </a:pPr>
            <a:r>
              <a:rPr lang="en-US" sz="1200"/>
              <a:t>Systematic fading procedures for independent use</a:t>
            </a:r>
          </a:p>
          <a:p>
            <a:pPr eaLnBrk="1" hangingPunct="1">
              <a:buFontTx/>
              <a:buChar char="•"/>
            </a:pPr>
            <a:r>
              <a:rPr lang="en-US" sz="1200"/>
              <a:t>Plot flow chart</a:t>
            </a:r>
          </a:p>
          <a:p>
            <a:pPr eaLnBrk="1" hangingPunct="1">
              <a:buFontTx/>
              <a:buChar char="•"/>
            </a:pPr>
            <a:r>
              <a:rPr lang="en-US" sz="1200"/>
              <a:t>Peer  buddies</a:t>
            </a:r>
          </a:p>
          <a:p>
            <a:pPr eaLnBrk="1" hangingPunct="1"/>
            <a:endParaRPr lang="en-US" sz="1200" b="1"/>
          </a:p>
          <a:p>
            <a:pPr eaLnBrk="1" hangingPunct="1"/>
            <a:r>
              <a:rPr lang="en-US" sz="1000" b="1"/>
              <a:t>Taken from STRUCT. &amp; V/T Supp. From Z Worksheet</a:t>
            </a:r>
          </a:p>
          <a:p>
            <a:pPr eaLnBrk="1" hangingPunct="1"/>
            <a:endParaRPr lang="en-US" b="1"/>
          </a:p>
        </p:txBody>
      </p:sp>
      <p:sp>
        <p:nvSpPr>
          <p:cNvPr id="49189" name="Text Box 37"/>
          <p:cNvSpPr txBox="1">
            <a:spLocks noChangeArrowheads="1"/>
          </p:cNvSpPr>
          <p:nvPr/>
        </p:nvSpPr>
        <p:spPr bwMode="auto">
          <a:xfrm>
            <a:off x="3124200" y="2209800"/>
            <a:ext cx="12954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Calming skills</a:t>
            </a:r>
          </a:p>
          <a:p>
            <a:pPr eaLnBrk="1" hangingPunct="1">
              <a:buFontTx/>
              <a:buChar char="•"/>
            </a:pPr>
            <a:r>
              <a:rPr lang="en-US" sz="1200"/>
              <a:t>Appropriate conversation</a:t>
            </a:r>
          </a:p>
          <a:p>
            <a:pPr eaLnBrk="1" hangingPunct="1">
              <a:buFontTx/>
              <a:buChar char="•"/>
            </a:pPr>
            <a:r>
              <a:rPr lang="en-US" sz="1200"/>
              <a:t>Completing homework/ in class work (from reinforcement menu)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FF0000"/>
                </a:solidFill>
              </a:rPr>
              <a:t>Focus on special interest of baseball stats</a:t>
            </a:r>
          </a:p>
          <a:p>
            <a:pPr eaLnBrk="1" hangingPunct="1"/>
            <a:endParaRPr lang="en-US" sz="1200">
              <a:solidFill>
                <a:srgbClr val="FF0000"/>
              </a:solidFill>
            </a:endParaRPr>
          </a:p>
          <a:p>
            <a:pPr eaLnBrk="1" hangingPunct="1"/>
            <a:r>
              <a:rPr lang="en-US" sz="1000" b="1"/>
              <a:t>Taken from Rein. Int. from the Z worksheet</a:t>
            </a:r>
          </a:p>
          <a:p>
            <a:pPr eaLnBrk="1" hangingPunct="1"/>
            <a:endParaRPr lang="en-US" sz="1000">
              <a:solidFill>
                <a:srgbClr val="FF0000"/>
              </a:solidFill>
            </a:endParaRPr>
          </a:p>
          <a:p>
            <a:pPr eaLnBrk="1" hangingPunct="1"/>
            <a:endParaRPr lang="en-US" sz="1000"/>
          </a:p>
        </p:txBody>
      </p:sp>
      <p:sp>
        <p:nvSpPr>
          <p:cNvPr id="49190" name="Text Box 38"/>
          <p:cNvSpPr txBox="1">
            <a:spLocks noChangeArrowheads="1"/>
          </p:cNvSpPr>
          <p:nvPr/>
        </p:nvSpPr>
        <p:spPr bwMode="auto">
          <a:xfrm>
            <a:off x="4419600" y="2209800"/>
            <a:ext cx="10668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Relaxation techniques</a:t>
            </a:r>
          </a:p>
          <a:p>
            <a:pPr eaLnBrk="1" hangingPunct="1">
              <a:buFontTx/>
              <a:buChar char="•"/>
            </a:pPr>
            <a:r>
              <a:rPr lang="en-US" sz="1200"/>
              <a:t>Coping cards</a:t>
            </a:r>
          </a:p>
          <a:p>
            <a:pPr eaLnBrk="1" hangingPunct="1">
              <a:buFontTx/>
              <a:buChar char="•"/>
            </a:pPr>
            <a:r>
              <a:rPr lang="en-US" sz="1200"/>
              <a:t>Stress thermometer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 sz="1000" b="1"/>
              <a:t>Taken from sensory/bio. Needs from the Z Worksheet</a:t>
            </a:r>
          </a:p>
          <a:p>
            <a:pPr eaLnBrk="1" hangingPunct="1"/>
            <a:endParaRPr lang="en-US" sz="1000"/>
          </a:p>
        </p:txBody>
      </p:sp>
      <p:sp>
        <p:nvSpPr>
          <p:cNvPr id="49191" name="Text Box 39"/>
          <p:cNvSpPr txBox="1">
            <a:spLocks noChangeArrowheads="1"/>
          </p:cNvSpPr>
          <p:nvPr/>
        </p:nvSpPr>
        <p:spPr bwMode="auto">
          <a:xfrm>
            <a:off x="5486400" y="2209800"/>
            <a:ext cx="15240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Asking for help when stuck</a:t>
            </a:r>
          </a:p>
          <a:p>
            <a:pPr eaLnBrk="1" hangingPunct="1">
              <a:buFontTx/>
              <a:buChar char="•"/>
            </a:pPr>
            <a:r>
              <a:rPr lang="en-US" sz="1200"/>
              <a:t>Plot flow chart</a:t>
            </a:r>
          </a:p>
          <a:p>
            <a:pPr eaLnBrk="1" hangingPunct="1"/>
            <a:endParaRPr lang="en-US" sz="1200"/>
          </a:p>
          <a:p>
            <a:pPr eaLnBrk="1" hangingPunct="1"/>
            <a:r>
              <a:rPr lang="en-US" sz="1000" b="1"/>
              <a:t>Taken from STRUCT. &amp; V/T Supp. From Z Worksheet</a:t>
            </a:r>
          </a:p>
          <a:p>
            <a:pPr eaLnBrk="1" hangingPunct="1"/>
            <a:endParaRPr lang="en-US" sz="1000">
              <a:solidFill>
                <a:srgbClr val="FF0000"/>
              </a:solidFill>
            </a:endParaRPr>
          </a:p>
          <a:p>
            <a:pPr eaLnBrk="1" hangingPunct="1"/>
            <a:endParaRPr lang="en-US" sz="1000"/>
          </a:p>
        </p:txBody>
      </p:sp>
      <p:sp>
        <p:nvSpPr>
          <p:cNvPr id="49192" name="Text Box 40"/>
          <p:cNvSpPr txBox="1">
            <a:spLocks noChangeArrowheads="1"/>
          </p:cNvSpPr>
          <p:nvPr/>
        </p:nvSpPr>
        <p:spPr bwMode="auto">
          <a:xfrm>
            <a:off x="7010400" y="2209800"/>
            <a:ext cx="1066800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Used Task organizer </a:t>
            </a:r>
          </a:p>
          <a:p>
            <a:pPr eaLnBrk="1" hangingPunct="1"/>
            <a:r>
              <a:rPr lang="en-US" sz="1200"/>
              <a:t>Yes/no</a:t>
            </a:r>
          </a:p>
          <a:p>
            <a:pPr eaLnBrk="1" hangingPunct="1"/>
            <a:endParaRPr lang="en-US" sz="1200"/>
          </a:p>
          <a:p>
            <a:pPr eaLnBrk="1" hangingPunct="1">
              <a:buFontTx/>
              <a:buChar char="•"/>
            </a:pPr>
            <a:r>
              <a:rPr lang="en-US" sz="1200"/>
              <a:t>Used Organizational calendar</a:t>
            </a:r>
          </a:p>
          <a:p>
            <a:pPr eaLnBrk="1" hangingPunct="1"/>
            <a:r>
              <a:rPr lang="en-US" sz="1200"/>
              <a:t>Yes/no</a:t>
            </a:r>
          </a:p>
          <a:p>
            <a:pPr eaLnBrk="1" hangingPunct="1"/>
            <a:endParaRPr lang="en-US" sz="1200"/>
          </a:p>
          <a:p>
            <a:pPr eaLnBrk="1" hangingPunct="1"/>
            <a:r>
              <a:rPr lang="en-US" sz="1000" b="1"/>
              <a:t>These match skills/ STO of the CAPS</a:t>
            </a:r>
          </a:p>
          <a:p>
            <a:pPr eaLnBrk="1" hangingPunct="1"/>
            <a:endParaRPr lang="en-US" sz="1000"/>
          </a:p>
        </p:txBody>
      </p:sp>
      <p:sp>
        <p:nvSpPr>
          <p:cNvPr id="49193" name="Text Box 41"/>
          <p:cNvSpPr txBox="1">
            <a:spLocks noChangeArrowheads="1"/>
          </p:cNvSpPr>
          <p:nvPr/>
        </p:nvSpPr>
        <p:spPr bwMode="auto">
          <a:xfrm>
            <a:off x="8077200" y="2209800"/>
            <a:ext cx="10668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/>
              <a:t>Train circle of friends</a:t>
            </a:r>
          </a:p>
          <a:p>
            <a:pPr eaLnBrk="1" hangingPunct="1">
              <a:buFontTx/>
              <a:buChar char="•"/>
            </a:pPr>
            <a:r>
              <a:rPr lang="en-US" sz="1200"/>
              <a:t>Train student on how to use all supports</a:t>
            </a:r>
          </a:p>
          <a:p>
            <a:pPr eaLnBrk="1" hangingPunct="1">
              <a:buFontTx/>
              <a:buChar char="•"/>
            </a:pPr>
            <a:r>
              <a:rPr lang="en-US" sz="1200"/>
              <a:t>Train parents and staff on all supports</a:t>
            </a:r>
          </a:p>
          <a:p>
            <a:pPr eaLnBrk="1" hangingPunct="1"/>
            <a:endParaRPr lang="en-US" sz="1200"/>
          </a:p>
          <a:p>
            <a:pPr eaLnBrk="1" hangingPunct="1"/>
            <a:r>
              <a:rPr lang="en-US" sz="1000" b="1"/>
              <a:t>See social skills/ communication section on the CAPS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87" grpId="0"/>
      <p:bldP spid="49188" grpId="0"/>
      <p:bldP spid="49189" grpId="0"/>
      <p:bldP spid="49190" grpId="0"/>
      <p:bldP spid="49191" grpId="0"/>
      <p:bldP spid="49192" grpId="0"/>
      <p:bldP spid="491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1860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509776709"/>
              </p:ext>
            </p:extLst>
          </p:nvPr>
        </p:nvGraphicFramePr>
        <p:xfrm>
          <a:off x="0" y="1219200"/>
          <a:ext cx="9144000" cy="446246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1496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1497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1498" name="Text Box 58"/>
          <p:cNvSpPr txBox="1">
            <a:spLocks noChangeArrowheads="1"/>
          </p:cNvSpPr>
          <p:nvPr/>
        </p:nvSpPr>
        <p:spPr bwMode="auto">
          <a:xfrm>
            <a:off x="-54770" y="5618162"/>
            <a:ext cx="9198769" cy="1194594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/>
              <a:t>CAPS is the framework tying the daily schedule to the underlying characteristics identified in the UCC and  the interventions outlined in the Ziggurat Worksheet</a:t>
            </a:r>
          </a:p>
        </p:txBody>
      </p:sp>
      <p:sp>
        <p:nvSpPr>
          <p:cNvPr id="121915" name="Line 59"/>
          <p:cNvSpPr>
            <a:spLocks noChangeShapeType="1"/>
          </p:cNvSpPr>
          <p:nvPr/>
        </p:nvSpPr>
        <p:spPr bwMode="auto">
          <a:xfrm flipH="1" flipV="1">
            <a:off x="2819400" y="2209800"/>
            <a:ext cx="13716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916" name="Line 60"/>
          <p:cNvSpPr>
            <a:spLocks noChangeShapeType="1"/>
          </p:cNvSpPr>
          <p:nvPr/>
        </p:nvSpPr>
        <p:spPr bwMode="auto">
          <a:xfrm flipH="1" flipV="1">
            <a:off x="4114800" y="2057400"/>
            <a:ext cx="7620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917" name="Line 61"/>
          <p:cNvSpPr>
            <a:spLocks noChangeShapeType="1"/>
          </p:cNvSpPr>
          <p:nvPr/>
        </p:nvSpPr>
        <p:spPr bwMode="auto">
          <a:xfrm flipV="1">
            <a:off x="4191000" y="2209800"/>
            <a:ext cx="10668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918" name="Line 62"/>
          <p:cNvSpPr>
            <a:spLocks noChangeShapeType="1"/>
          </p:cNvSpPr>
          <p:nvPr/>
        </p:nvSpPr>
        <p:spPr bwMode="auto">
          <a:xfrm flipV="1">
            <a:off x="4191000" y="2286000"/>
            <a:ext cx="228600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1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1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1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1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1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1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915" grpId="0" animBg="1"/>
      <p:bldP spid="121916" grpId="0" animBg="1"/>
      <p:bldP spid="121917" grpId="0" animBg="1"/>
      <p:bldP spid="1219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2884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21024895"/>
              </p:ext>
            </p:extLst>
          </p:nvPr>
        </p:nvGraphicFramePr>
        <p:xfrm>
          <a:off x="0" y="1219200"/>
          <a:ext cx="9144000" cy="487521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2520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2521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2522" name="Text Box 58"/>
          <p:cNvSpPr txBox="1">
            <a:spLocks noChangeArrowheads="1"/>
          </p:cNvSpPr>
          <p:nvPr/>
        </p:nvSpPr>
        <p:spPr bwMode="auto">
          <a:xfrm>
            <a:off x="-54770" y="5718174"/>
            <a:ext cx="9198769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Time and Activity-Include everything that is a priority area for the student when planning for implementation!  (Academics, transitions both inside and outside classroom, etc.)</a:t>
            </a:r>
          </a:p>
        </p:txBody>
      </p:sp>
      <p:sp>
        <p:nvSpPr>
          <p:cNvPr id="122939" name="Line 59"/>
          <p:cNvSpPr>
            <a:spLocks noChangeShapeType="1"/>
          </p:cNvSpPr>
          <p:nvPr/>
        </p:nvSpPr>
        <p:spPr bwMode="auto">
          <a:xfrm flipH="1" flipV="1">
            <a:off x="304800" y="2209800"/>
            <a:ext cx="426720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0" name="Line 60"/>
          <p:cNvSpPr>
            <a:spLocks noChangeShapeType="1"/>
          </p:cNvSpPr>
          <p:nvPr/>
        </p:nvSpPr>
        <p:spPr bwMode="auto">
          <a:xfrm flipH="1" flipV="1">
            <a:off x="1066800" y="2209800"/>
            <a:ext cx="350520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9" grpId="0" animBg="1"/>
      <p:bldP spid="1229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3908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58408578"/>
              </p:ext>
            </p:extLst>
          </p:nvPr>
        </p:nvGraphicFramePr>
        <p:xfrm>
          <a:off x="0" y="1219200"/>
          <a:ext cx="9144000" cy="487521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3544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3545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3546" name="Text Box 58"/>
          <p:cNvSpPr txBox="1">
            <a:spLocks noChangeArrowheads="1"/>
          </p:cNvSpPr>
          <p:nvPr/>
        </p:nvSpPr>
        <p:spPr bwMode="auto">
          <a:xfrm>
            <a:off x="-76200" y="4690408"/>
            <a:ext cx="9296400" cy="193899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Develop skills to teach based on State Standards, IEP Goals, and Ziggurat Interventions</a:t>
            </a:r>
          </a:p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Skills/STO-Can pull from IEP (Academic and Nonacademic subject matter)</a:t>
            </a:r>
          </a:p>
          <a:p>
            <a:pPr algn="ctr" eaLnBrk="1" hangingPunct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3963" name="Line 59"/>
          <p:cNvSpPr>
            <a:spLocks noChangeShapeType="1"/>
          </p:cNvSpPr>
          <p:nvPr/>
        </p:nvSpPr>
        <p:spPr bwMode="auto">
          <a:xfrm flipH="1" flipV="1">
            <a:off x="1905000" y="2362200"/>
            <a:ext cx="26670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4932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40410731"/>
              </p:ext>
            </p:extLst>
          </p:nvPr>
        </p:nvGraphicFramePr>
        <p:xfrm>
          <a:off x="0" y="1219200"/>
          <a:ext cx="9144000" cy="4724401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17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4568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4569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4570" name="Text Box 58"/>
          <p:cNvSpPr txBox="1">
            <a:spLocks noChangeArrowheads="1"/>
          </p:cNvSpPr>
          <p:nvPr/>
        </p:nvSpPr>
        <p:spPr bwMode="auto">
          <a:xfrm>
            <a:off x="0" y="5943600"/>
            <a:ext cx="914400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Refer to Structure and Visual/tactile Supports or the Task Demands sections of the Ziggurat Worksheet </a:t>
            </a:r>
          </a:p>
        </p:txBody>
      </p:sp>
      <p:sp>
        <p:nvSpPr>
          <p:cNvPr id="124987" name="Line 59"/>
          <p:cNvSpPr>
            <a:spLocks noChangeShapeType="1"/>
          </p:cNvSpPr>
          <p:nvPr/>
        </p:nvSpPr>
        <p:spPr bwMode="auto">
          <a:xfrm flipH="1" flipV="1">
            <a:off x="2819400" y="2209800"/>
            <a:ext cx="17526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5956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035073256"/>
              </p:ext>
            </p:extLst>
          </p:nvPr>
        </p:nvGraphicFramePr>
        <p:xfrm>
          <a:off x="0" y="1219200"/>
          <a:ext cx="9144000" cy="4648201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22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11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5592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5593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5594" name="Text Box 58"/>
          <p:cNvSpPr txBox="1">
            <a:spLocks noChangeArrowheads="1"/>
          </p:cNvSpPr>
          <p:nvPr/>
        </p:nvSpPr>
        <p:spPr bwMode="auto">
          <a:xfrm>
            <a:off x="-52388" y="5962708"/>
            <a:ext cx="929640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Taken from the Reinforcement or Visual/Tactile Supports on the Ziggurat Worksheet</a:t>
            </a:r>
          </a:p>
        </p:txBody>
      </p:sp>
      <p:sp>
        <p:nvSpPr>
          <p:cNvPr id="126011" name="Line 59"/>
          <p:cNvSpPr>
            <a:spLocks noChangeShapeType="1"/>
          </p:cNvSpPr>
          <p:nvPr/>
        </p:nvSpPr>
        <p:spPr bwMode="auto">
          <a:xfrm flipH="1" flipV="1">
            <a:off x="4038600" y="2133600"/>
            <a:ext cx="53340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6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0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-109538" y="6346825"/>
            <a:ext cx="914400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6980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86478142"/>
              </p:ext>
            </p:extLst>
          </p:nvPr>
        </p:nvGraphicFramePr>
        <p:xfrm>
          <a:off x="0" y="1219200"/>
          <a:ext cx="9144000" cy="487521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6616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6617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6618" name="Text Box 58"/>
          <p:cNvSpPr txBox="1">
            <a:spLocks noChangeArrowheads="1"/>
          </p:cNvSpPr>
          <p:nvPr/>
        </p:nvSpPr>
        <p:spPr bwMode="auto">
          <a:xfrm>
            <a:off x="-109538" y="5699184"/>
            <a:ext cx="92964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Taken from the Sensory and Biological Needs or Skills To Teach or Task Demands section of the Ziggurat Worksheet</a:t>
            </a:r>
          </a:p>
        </p:txBody>
      </p:sp>
      <p:sp>
        <p:nvSpPr>
          <p:cNvPr id="127035" name="Line 59"/>
          <p:cNvSpPr>
            <a:spLocks noChangeShapeType="1"/>
          </p:cNvSpPr>
          <p:nvPr/>
        </p:nvSpPr>
        <p:spPr bwMode="auto">
          <a:xfrm flipV="1">
            <a:off x="4572000" y="2209800"/>
            <a:ext cx="68580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7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8004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274664236"/>
              </p:ext>
            </p:extLst>
          </p:nvPr>
        </p:nvGraphicFramePr>
        <p:xfrm>
          <a:off x="0" y="1219200"/>
          <a:ext cx="9144000" cy="487521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7640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7641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7642" name="Text Box 58"/>
          <p:cNvSpPr txBox="1">
            <a:spLocks noChangeArrowheads="1"/>
          </p:cNvSpPr>
          <p:nvPr/>
        </p:nvSpPr>
        <p:spPr bwMode="auto">
          <a:xfrm>
            <a:off x="152400" y="62849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7643" name="Text Box 59"/>
          <p:cNvSpPr txBox="1">
            <a:spLocks noChangeArrowheads="1"/>
          </p:cNvSpPr>
          <p:nvPr/>
        </p:nvSpPr>
        <p:spPr bwMode="auto">
          <a:xfrm>
            <a:off x="-17463" y="5867400"/>
            <a:ext cx="9161463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Taken from the Structure and Visual/Tactile Supports or Task Demands or Skills to Teach sections of the Ziggurat Worksheet</a:t>
            </a:r>
          </a:p>
        </p:txBody>
      </p:sp>
      <p:sp>
        <p:nvSpPr>
          <p:cNvPr id="128060" name="Line 60"/>
          <p:cNvSpPr>
            <a:spLocks noChangeShapeType="1"/>
          </p:cNvSpPr>
          <p:nvPr/>
        </p:nvSpPr>
        <p:spPr bwMode="auto">
          <a:xfrm flipV="1">
            <a:off x="4572000" y="2209800"/>
            <a:ext cx="175260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8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-109538" y="100013"/>
            <a:ext cx="92535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endParaRPr lang="en-US" sz="1200">
              <a:latin typeface="Albertus MT" pitchFamily="34" charset="0"/>
              <a:cs typeface="Times New Roman" pitchFamily="18" charset="0"/>
            </a:endParaRPr>
          </a:p>
          <a:p>
            <a:r>
              <a:rPr lang="en-US" sz="1200">
                <a:latin typeface="Albertus MT" pitchFamily="34" charset="0"/>
                <a:cs typeface="Times New Roman" pitchFamily="18" charset="0"/>
              </a:rPr>
              <a:t>   </a:t>
            </a:r>
            <a:endParaRPr lang="en-US">
              <a:latin typeface="Albertus MT" pitchFamily="34" charset="0"/>
            </a:endParaRP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-109538" y="6629400"/>
            <a:ext cx="18415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lbertus MT" pitchFamily="34" charset="0"/>
            </a:endParaRPr>
          </a:p>
        </p:txBody>
      </p:sp>
      <p:graphicFrame>
        <p:nvGraphicFramePr>
          <p:cNvPr id="129028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29289606"/>
              </p:ext>
            </p:extLst>
          </p:nvPr>
        </p:nvGraphicFramePr>
        <p:xfrm>
          <a:off x="0" y="1219200"/>
          <a:ext cx="9144000" cy="4875214"/>
        </p:xfrm>
        <a:graphic>
          <a:graphicData uri="http://schemas.openxmlformats.org/drawingml/2006/table">
            <a:tbl>
              <a:tblPr/>
              <a:tblGrid>
                <a:gridCol w="609600"/>
                <a:gridCol w="762000"/>
                <a:gridCol w="1066800"/>
                <a:gridCol w="1066800"/>
                <a:gridCol w="1295400"/>
                <a:gridCol w="990600"/>
                <a:gridCol w="1371600"/>
                <a:gridCol w="914400"/>
                <a:gridCol w="106680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Time*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short-term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objective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Structure/ Modification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Reinforcement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Sensory Strategies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Skills/ Communication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Collection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Generalization Plan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8664" name="Rectangle 56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400" b="1" dirty="0"/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2400" b="1" dirty="0"/>
              <a:t>COMPREHENSIVE AUTISM PLANNING SYSTEM (CAPS)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sz="1600" dirty="0"/>
              <a:t>(Henry and Myles, 2007)</a:t>
            </a:r>
          </a:p>
        </p:txBody>
      </p:sp>
      <p:sp>
        <p:nvSpPr>
          <p:cNvPr id="68665" name="Text Box 57"/>
          <p:cNvSpPr txBox="1">
            <a:spLocks noChangeArrowheads="1"/>
          </p:cNvSpPr>
          <p:nvPr/>
        </p:nvSpPr>
        <p:spPr bwMode="auto">
          <a:xfrm>
            <a:off x="0" y="36513"/>
            <a:ext cx="8991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8666" name="Text Box 58"/>
          <p:cNvSpPr txBox="1">
            <a:spLocks noChangeArrowheads="1"/>
          </p:cNvSpPr>
          <p:nvPr/>
        </p:nvSpPr>
        <p:spPr bwMode="auto">
          <a:xfrm>
            <a:off x="-54770" y="5775324"/>
            <a:ext cx="9198769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0000"/>
                </a:solidFill>
              </a:rPr>
              <a:t>Should match the information from the IEP and Skills/STO section of the CAPS needed to determine if the student is making progress</a:t>
            </a:r>
          </a:p>
        </p:txBody>
      </p:sp>
      <p:sp>
        <p:nvSpPr>
          <p:cNvPr id="129083" name="Line 59"/>
          <p:cNvSpPr>
            <a:spLocks noChangeShapeType="1"/>
          </p:cNvSpPr>
          <p:nvPr/>
        </p:nvSpPr>
        <p:spPr bwMode="auto">
          <a:xfrm flipV="1">
            <a:off x="4572000" y="2133600"/>
            <a:ext cx="297180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9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8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724</Words>
  <Application>Microsoft Office PowerPoint</Application>
  <PresentationFormat>On-screen Show (4:3)</PresentationFormat>
  <Paragraphs>244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Step 4: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4:  </dc:title>
  <dc:creator>Patricia</dc:creator>
  <cp:lastModifiedBy>Patricia</cp:lastModifiedBy>
  <cp:revision>1</cp:revision>
  <dcterms:created xsi:type="dcterms:W3CDTF">2012-01-15T19:43:02Z</dcterms:created>
  <dcterms:modified xsi:type="dcterms:W3CDTF">2012-01-15T19:44:20Z</dcterms:modified>
</cp:coreProperties>
</file>